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129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177"/>
  </p:notesMasterIdLst>
  <p:handoutMasterIdLst>
    <p:handoutMasterId r:id="rId178"/>
  </p:handoutMasterIdLst>
  <p:sldIdLst>
    <p:sldId id="267" r:id="rId3"/>
    <p:sldId id="270" r:id="rId4"/>
    <p:sldId id="272" r:id="rId5"/>
    <p:sldId id="268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63" r:id="rId97"/>
    <p:sldId id="364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5" r:id="rId109"/>
    <p:sldId id="376" r:id="rId110"/>
    <p:sldId id="377" r:id="rId111"/>
    <p:sldId id="378" r:id="rId112"/>
    <p:sldId id="379" r:id="rId113"/>
    <p:sldId id="380" r:id="rId114"/>
    <p:sldId id="381" r:id="rId115"/>
    <p:sldId id="382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8" r:id="rId162"/>
    <p:sldId id="429" r:id="rId163"/>
    <p:sldId id="430" r:id="rId164"/>
    <p:sldId id="431" r:id="rId165"/>
    <p:sldId id="432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6600"/>
    <a:srgbClr val="FF3300"/>
    <a:srgbClr val="E2641E"/>
    <a:srgbClr val="FFCC66"/>
    <a:srgbClr val="B9B9B9"/>
    <a:srgbClr val="E0AC00"/>
    <a:srgbClr val="68676C"/>
    <a:srgbClr val="8D9DD8"/>
    <a:srgbClr val="953D4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12" autoAdjust="0"/>
  </p:normalViewPr>
  <p:slideViewPr>
    <p:cSldViewPr showGuides="1">
      <p:cViewPr varScale="1">
        <p:scale>
          <a:sx n="111" d="100"/>
          <a:sy n="111" d="100"/>
        </p:scale>
        <p:origin x="-1590" y="-90"/>
      </p:cViewPr>
      <p:guideLst>
        <p:guide orient="horz" pos="2160"/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8989913" cy="58989913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slide" Target="slides/slide173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slide" Target="slides/slide170.xml"/><Relationship Id="rId180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handoutMaster" Target="handoutMasters/handout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2021-04-28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2667126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=""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="" xmlns:p14="http://schemas.microsoft.com/office/powerpoint/2010/main" val="139126210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11755618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9992610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4979542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=""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1895029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9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9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9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9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9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9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9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9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9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9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9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9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9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9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9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24864"/>
            <a:ext cx="9144000" cy="189542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E0AC00"/>
                </a:solidFill>
              </a:rPr>
              <a:t>14</a:t>
            </a:r>
            <a:r>
              <a:rPr lang="ko-KR" altLang="en-US" sz="5400" dirty="0" smtClean="0">
                <a:solidFill>
                  <a:srgbClr val="E0AC00"/>
                </a:solidFill>
              </a:rPr>
              <a:t>장</a:t>
            </a:r>
            <a:r>
              <a:rPr lang="en-US" altLang="ko-KR" sz="5400" dirty="0" smtClean="0">
                <a:solidFill>
                  <a:schemeClr val="tx1"/>
                </a:solidFill>
              </a:rPr>
              <a:t> </a:t>
            </a:r>
            <a:endParaRPr lang="en-US" altLang="ko-KR" sz="5400" dirty="0">
              <a:solidFill>
                <a:schemeClr val="tx1"/>
              </a:solidFill>
            </a:endParaRPr>
          </a:p>
          <a:p>
            <a:pPr algn="ctr"/>
            <a:r>
              <a:rPr lang="ko-KR" altLang="en-US" sz="5400" dirty="0" err="1" smtClean="0">
                <a:solidFill>
                  <a:schemeClr val="tx1"/>
                </a:solidFill>
              </a:rPr>
              <a:t>텐서플로</a:t>
            </a:r>
            <a:r>
              <a:rPr lang="ko-KR" altLang="en-US" sz="5400" dirty="0" smtClean="0">
                <a:solidFill>
                  <a:schemeClr val="tx1"/>
                </a:solidFill>
              </a:rPr>
              <a:t> 구조</a:t>
            </a:r>
          </a:p>
          <a:p>
            <a:pPr algn="ctr"/>
            <a:r>
              <a:rPr lang="ko-KR" altLang="en-US" sz="5400" dirty="0" smtClean="0">
                <a:solidFill>
                  <a:schemeClr val="tx1"/>
                </a:solidFill>
              </a:rPr>
              <a:t>자세히 알아보기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14.2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계산 그래프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계산 그래프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유향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비순환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그래프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(Directed Acyclic Graph, DAG)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기반으로 계산을 수행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v1.x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이런 그래프는 저수준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명시적으로 정의할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복잡하고 큰 모델일 경우 이런 작업은 간단하지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간단한 산술 계산을 위해 이런 그래프를 어떻게 만드는지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 그래프를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즉시 실행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(eager execution)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동적 계산 그래프로 마이그레이션하는 방법을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빠른 계산을 위해 함수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데코레이션도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설명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사용자 정의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층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사용자 정의 층의 개념을 설명하기 위해 간단한 예를 생각해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w(x + ϵ) + 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계산하는 새로운 선형 층을 정의한다고 가정해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ϵ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잡음을 위한 랜덤 변수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계산을 구현하기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tf.keras.layers.Layer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상속한 새로운 클래스를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새 클래스에서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_init_ _()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call()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정의해야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생성자에서는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 층에 필요한 변수와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input_shape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매개변수가 있으면 변수를 만들고 초기화 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정확한 입력 크기를 미리 알 수 없다면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 생성을 지연하고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build()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변수 생성을 위임할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직렬화를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get_config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정의할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사용자 정의 층으로 만든 모델을 텐서플로의 모델 저장과 복원 기능을 사용하여 효율적으로 저장하기 위해서임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사용자 정의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층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구체적인 예를 위해 앞서 소개한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w(x + ϵ) + 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계산을 수행하는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NoisyLinear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층을 만들어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449681"/>
            <a:ext cx="7105474" cy="425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사용자 정의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층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31218"/>
            <a:ext cx="6333680" cy="2194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3282" y="4235498"/>
            <a:ext cx="7177959" cy="172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사용자 정의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층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349" y="1931218"/>
            <a:ext cx="6467608" cy="3573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사용자 정의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층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ϵ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분포의 표준 편차를 지정하는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noise_stddev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매개변수를 추가했음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ϵ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가우시안 분포에서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샘플링됨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call()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training=False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training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어떤 모델이나 층이 훈련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fit()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사용되는지 또는 예측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predict()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이따금 이를 추론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(inference)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평가라고 부름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에서만 사용되는지 구분하기 위한 특별한 불리언 매개변수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훈련과 예측 간의 주요한 차이점은 예측에서는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필요하지 않다는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훈련과 예측에서 다르게 동작하는 기능들이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예로 다음 장에 나오는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Dropout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앞의 코드에서는 훈련할 때만 랜덤 벡터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ϵ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생성하여 입력에 추가하고 추론이나 평가할 때는 사용하지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사용자 정의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층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한걸음 나아가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NoisyLinear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층을 모델에 사용하기 전에 간단하게 테스트해 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이 층의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인스턴스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객체를 만들고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.build()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호출하여 초기화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전달하여 실행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get_config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호출하여 직렬화하고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from_config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사용해서 직렬화된 객체를 복원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470026"/>
            <a:ext cx="5293766" cy="2945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사용자 정의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층 만들기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>
              <a:buNone/>
            </a:pP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코드에서 같은 입력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 층을 두 번 호출했음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NoisyLinear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층이 입력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잡음을 추가하기 때문에 두 결과가 다름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873611"/>
            <a:ext cx="5298193" cy="1027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사용자 정의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층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XOR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 문제를 풀기 위해 만들었던 모델과 비슷한 새로운 모델을 만들어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이전처럼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Sequential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사용하지만 이번에는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NoisyLinear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층을 다층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첫 번째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98572"/>
            <a:ext cx="7048856" cy="281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사용자 정의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층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884789"/>
            <a:ext cx="6142013" cy="4654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사용자 정의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층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1931218"/>
            <a:ext cx="6783802" cy="272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187" y="4638747"/>
            <a:ext cx="7412230" cy="693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14.2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계산 그래프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계산 그래프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 그래프에 크게 의존하고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계산 그래프를 사용하여 입력에서 출력까지 텐서 간의 관계를 유도함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랭크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스칼라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a, b, 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 = 2×(a ‒ b) + 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계산한다고 가정해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계산은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같은 계산 그래프로 표현할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사용자 정의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층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540" y="1873611"/>
            <a:ext cx="4982253" cy="1899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14-5 </a:t>
            </a:r>
            <a:r>
              <a:rPr lang="ko-KR" altLang="en-US" sz="1600" b="1" dirty="0" smtClean="0"/>
              <a:t>사용자 정의 층을 사용한 신경망의 손실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정확도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결정 경계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88825"/>
            <a:ext cx="7566330" cy="221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사용자 정의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층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tf.keras.layers.Layer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상속하여 새로운 사용자 정의 층을 만들고 일반적인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층처럼 사용하는 방법을 배우는 것이 목적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예에서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NoisyLinear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성능 향상에 도움이 되지 않지만 밑바닥부터 사용자 정의 층을 만들어 보는 것이 의도하는 바라는 것을 잊지 말자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새로운 사용자 정의 층을 만드는 것은 여러 애플리케이션에서 유용함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기존 층을 넘어 새로운 층이 필요한 새로운 알고리즘을 만드는 경우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14.6 </a:t>
            </a:r>
            <a:r>
              <a:rPr lang="ko-KR" altLang="en-US" sz="2600" dirty="0" err="1" smtClean="0"/>
              <a:t>텐서플로</a:t>
            </a:r>
            <a:r>
              <a:rPr lang="ko-KR" altLang="en-US" sz="2600" dirty="0" smtClean="0"/>
              <a:t> 추정기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지금까지 이 장에서 대부분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저수준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초점을 맞추었음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계산 효율성을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데코레이터를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함수를 계산 그래프로 명시적으로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컴파일했음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사용자 정의 층을 추가한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피드포워드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신경망을 구현했음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절에서는 방향을 바꾸어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추정기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(Estimator)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tf.estimator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훈련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예측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평가와 같은 머신 러닝 작업의 기본 단계를 캡슐화함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추정기는 이 장에서 다룬 다른 방법에 비해 캡슐화가 잘되어 있을 뿐만 아니라 확장성도 높음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tf.estimator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주요 코드를 변경하지 않고 다양한 플랫폼에서 모델을 실행할 수 있도록 지원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상용 애플리케이션의 소위 ‘제품화 단계’에 적합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널리 사용하는 일부 머신 러닝과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구조를 미리 구현한 추정기를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특정 방법이 어떤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데이터셋이나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문제에 적용할 수 있는지 빠르게 확인하는 것과 같은 비교 연구에 유용함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장의 남은 절에서 사전에 준비된 추정기를 사용하는 방법과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모델에서 추정기를 만드는 방법을 배우겠음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추정기의 핵심 요소 중 하나는 추정기 기반 모델에 데이터를 주입하는 메커니즘인 특성 열을 정의하는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열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애플리케이션에서 다양한 종류의 특성을 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연속 특성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순서가 없는 범주형 특성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순서가 있는 범주형 특성이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수치형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데이터는 연속적이거나 이산적일 수 있지만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‘수치형’ 데이터는 특별히 부동 소수 형태의 연속적인 데이터를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열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이따금 특성 집합은 다양한 특성 종류가 혼합되어 구성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추정기는 이런 모든 종류의 특성을 다루도록 설계되었지만 각 특성이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추정기에서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어떻게 해석되어야 하는지 지정해 주어야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일곱 개의 특성이 있는 경우를 생각해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14-6 </a:t>
            </a:r>
            <a:r>
              <a:rPr lang="ko-KR" altLang="en-US" sz="1600" b="1" dirty="0" smtClean="0"/>
              <a:t>특성 열의 사용 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88825"/>
            <a:ext cx="7583422" cy="4073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열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있는 특성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(model year, cylinders, displacement, horsepower, weight, acceleration, origin)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Auto MPG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가져온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데이터셋은 널리 사용되는 머신 러닝 벤치마크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갤런당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마일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(MPG)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단위로 자동차의 연료 효율성을 예측하는 문제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전체 데이터와 설명은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UCI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 저장소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(https://archive.ics.uci.edu/ml/datasets/auto+mpg)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14.2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계산 그래프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sz="30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14-1 </a:t>
            </a:r>
            <a:r>
              <a:rPr lang="ko-KR" altLang="en-US" sz="1600" b="1" dirty="0" err="1" smtClean="0"/>
              <a:t>텐서플로의</a:t>
            </a:r>
            <a:r>
              <a:rPr lang="ko-KR" altLang="en-US" sz="1600" b="1" dirty="0" smtClean="0"/>
              <a:t> 계산 그래프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8" y="1988825"/>
            <a:ext cx="6179698" cy="4560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열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Auto MPG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중 다섯 개의 특성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(cylinders, displacement, horsepower, weight, acceleration)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수치형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연속적인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model year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순서가 있는 범주형 특성으로 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origin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순서가 없는 특성이며 각각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US,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유럽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일본을 의미하는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1, 2, 3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개의 값이 가능함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열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데이터를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로드한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후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나누고 연속적인 특성에 표준화를 적용하는 것과 같은 필수적인 전처리 단계를 수행해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913" y="2507289"/>
            <a:ext cx="6105616" cy="403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열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24112"/>
            <a:ext cx="6481323" cy="4570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열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73611"/>
            <a:ext cx="6379082" cy="255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14-7 Auto MPG </a:t>
            </a:r>
            <a:r>
              <a:rPr lang="ko-KR" altLang="en-US" sz="1600" b="1" dirty="0" smtClean="0"/>
              <a:t>훈련 </a:t>
            </a:r>
            <a:r>
              <a:rPr lang="ko-KR" altLang="en-US" sz="1600" b="1" dirty="0" err="1" smtClean="0"/>
              <a:t>데이터셋의</a:t>
            </a:r>
            <a:r>
              <a:rPr lang="ko-KR" altLang="en-US" sz="1600" b="1" dirty="0" smtClean="0"/>
              <a:t> 샘플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7515055" cy="2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열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앞의 코드에서 만든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판다스의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DataFrame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float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열이 다섯 개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열들은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연속적인 특성으로 구성될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feature_column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이 연속적인 특성을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추정기가 다룰 수 있는 특성 열 데이터 구조로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98572"/>
            <a:ext cx="7191375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열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모델의 학습 작업을 단순화하기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model year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정보를 그룹으로 묶어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버킷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(bucket)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나누겠음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구체적으로 말해서 다음과 같이 각 자동차를 네 개 중 한 개의 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year”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버킷에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할당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852930"/>
            <a:ext cx="4645055" cy="1531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열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간격은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버킷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개념을 설명하기 위해 임의로 선택한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자동차를 세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버킷으로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그룹 짓기 위해 먼저 원본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model year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기반으로 수치 특성을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 수치 특성을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[73, 76, 79]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개의 분할 기준을 정한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bucketized_column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전달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값은 분할의 오른쪽 기준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기준은 한쪽만 닫힌 구간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(half-closed interval)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(-∞, 73), [73, 76), [76, 79), [79, ∞)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열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19253"/>
            <a:ext cx="7120352" cy="1957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열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버킷으로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나눈 이 특성 열이 하나이지만 수치 특성과 마찬가지로 동일하게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리스트에 추가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단계에서 이 리스트를 다른 특성으로 만든 리스트와 합침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추정기 기반 모델에 입력으로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14.2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계산 그래프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계산 그래프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볼 수 있듯이 계산 그래프는 단순히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노드들의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네트워크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한 개 이상의 입력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받고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 이상의 출력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반환하는 연산으로 표현할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 계산 그래프를 구성하고 이를 사용하여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열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순서가 없는 범주 특성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Origin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위해 리스트를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범주 특성 열을 만드는 방법이 여러 가지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데이터가 범주 이름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US”, “Europe”, “Japan”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문자열 포맷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tf.feature_column.categorical_column_with_vocabulary_list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가능한 고유 범주 이름을 입력으로 제공할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전형적인 텍스트 분석의 경우처럼 가능한 범주 리스트가 너무 크다면 대신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tf.feature_column.categorical_column_with_vocabulary_file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함수를 사용할 때 모든 범주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단어가 들어 있는 파일을 제공하므로 메모리에 모든 가능한 단어 목록을 유지할 필요가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열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[0,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num_categories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범위의 범주 인덱스에 이미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매핑되어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tf.feature_column.categorical_column_with_identity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특성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Origin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(0, 1, 2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아니라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1, 2, 3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주어지기 때문에 범주 인덱스에 맞지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인덱스는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시작해야하기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열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categorical_column_with_vocabulary_list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특성 열을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7426295" cy="886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열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DNNClassifier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DNNRegressor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추정기는 소위 밀집 열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(dense column)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받음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단계는 이 범주 특성 열을 밀집 열로 바꾸는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가지 방법이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embedding_column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임베딩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열로 바꾸거나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indicator_column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인디케이터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(indicator)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열로 바꾸는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인디케이터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열은 범주 인덱스를 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핫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인코딩된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벡터로 바꿈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인덱스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[1, 0, 0]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인코딩되고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인덱스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[0, 1, 0]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인코딩되는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임베딩열은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각 인덱스를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float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수치 벡터로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매핑함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벡터는 훈련될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열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범주 개수가 많을 때는 범주 개수보다 적은 차원의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임베딩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열을 사용하여 성능을 높일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인디케이터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열을 사용하여 범주형 특성을 밀집 열로 바꾸겠음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564895"/>
            <a:ext cx="726757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열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필수적인 특성 열을 구성한 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추정기를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사전 준비된 추정기를 사용하는 단계는 네 가지로 요약할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 로드를 위해 입력 함수를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특성 열로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추정기 객체를 만듦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사전 준비된 추정기를 사용하거나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모델을 추정기로 변환하여 새로 만듦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4.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추정기의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train(), evaluate(), predict()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사전에 준비된 추정기로 머신 러닝 수행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추정기에 사용할 수 있는 특성 열을 만들기 위해 가장 일반적인 방법을 알아보았음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언급하지 않은 몇 가지 특성 열이 더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categorical_column_with_hash_bucket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crossed_column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특성열에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대한 자세한 내용은 공식 문서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(https://www.tensorf low.org/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api_docs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/python/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feature_column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참고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사전에 준비된 추정기로 머신 러닝 수행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Auto MPG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예제를 사용하여 실제로 추정기를 어떻게 사용하는지 이 네 단계를 적용해서 알아보겠음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단계에서 데이터를 처리하는 함수를 정의해야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함수는 입력 특성과 레이블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MPG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담은 튜플로 구성된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딕셔너리로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구성되어야 하고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딕셔너리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키는 특성 열의 이름과 맞아야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사전에 준비된 추정기로 머신 러닝 수행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단계를 시작하기 위해 다음과 같이 훈련 데이터를 위한 입력 함수를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8675" y="2219253"/>
            <a:ext cx="7180173" cy="28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사전에 준비된 추정기로 머신 러닝 수행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dict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train_x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판다스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DataFrame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딕셔너리로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바꾸었음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배치 하나를 읽어 어떤 값이 들어가 있는지 확인해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64895"/>
            <a:ext cx="7242207" cy="191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14.2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계산 그래프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v1.x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그래프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초기 버전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(v1.x)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저수준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이 그래프를 명시적으로 정의해야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v1.x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계산 그래프를 구축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컴파일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평가하는 각 단계는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빈 계산 그래프를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계산 그래프에 노드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추가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그래프를 평가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a.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세션을 시작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b.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그래프 내 변수를 초기화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c.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세션에서 계산 그래프를 실행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사전에 준비된 추정기로 머신 러닝 수행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훈련하고 나서 평가할 때 사용할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위해서도 입력 함수를 정의해야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2276860"/>
            <a:ext cx="6464540" cy="2332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사전에 준비된 추정기로 머신 러닝 수행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두 번째 단계로 넘어가서 특성 열을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연속적인 특성을 담은 리스트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버킷으로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나눈 특성 열을 위한 리스트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범주 특성 열을 위한 리스트를 이미 만들어 놓았음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개별 리스트를 연결하여 모든 특성 열을 담은 리스트를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3140966"/>
            <a:ext cx="4738288" cy="1617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사전에 준비된 추정기로 머신 러닝 수행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번째 단계에서 추정기 객체를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MPG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예측하는 것은 전형적인 회귀 문제이므로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tf.estimator.DNNRegressor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회귀 추정기를 만들 때 특성 열의 리스트와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은닉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개수를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hidden_units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매개변수에 지정해야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두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번째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열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832249"/>
            <a:ext cx="5985975" cy="152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사전에 준비된 추정기로 머신 러닝 수행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model_dir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매개변수에 모델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저장된 디렉터리를 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추정기의 장점 중 하나는 훈련하는 동안 자동으로 모델의 체크포인트 파일을 저장하는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전원이 끊기는 것 같이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예기치 않은 이유로 모델 훈련이 중지되었을 때 마지막으로 저장된 체크포인트를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로드하여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훈련을 이어 갈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체크포인트 파일은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model_dir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매개변수로 지정된 디렉터리에 저장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model_dir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매개변수를 지정하지 않았다면 추정기가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임시 폴더를 만들어 체크포인트를 저장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리눅스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시스템의 경우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tmp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디렉터리 안에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폴더를 만듦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사전에 준비된 추정기로 머신 러닝 수행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개의 기본 단계를 끝내야 비로소 추정기를 사용하여 훈련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예측을 수행할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회귀 추정기는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train()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메서드는 앞서 정의한 입력 함수가 필요함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915489"/>
            <a:ext cx="7395539" cy="3048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사전에 준비된 추정기로 머신 러닝 수행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.train()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호출하면 자동으로 모델 훈련하는 과정 동안 체크포인트를 저장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나중에 마지막 체크포인트를 다시 불러올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2507288"/>
            <a:ext cx="6712368" cy="1924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사전에 준비된 추정기로 머신 러닝 수행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훈련된 모델의 예측 성능을 평가하기 위해 다음과 같이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evaluate()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8675" y="2507288"/>
            <a:ext cx="7180173" cy="1681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사전에 준비된 추정기로 머신 러닝 수행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새로운 데이터 포인트의 타깃 값을 예측하기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predict()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예제를 위해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실전 애플리케이션이 만나는 레이블이 없는 새로운 데이터 포인트라고 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사전에 준비된 추정기로 머신 러닝 수행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실전에서 예측할 때는 입력 함수가 특성만 들어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 데이터의 레이블은 구할 수 없다고 가정하기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동일한 입력 함수를 사용하여 각 샘플의 예측을 구했음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910537"/>
            <a:ext cx="6532906" cy="1994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사전에 준비된 추정기로 머신 러닝 수행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앞의 코드에서 사전에 준비된 추정기를 사용하기 위해 필요한 네 단계를 설명했음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연습을 위해 사전에 준비된 또 다른 추정기인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부스티드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트리 회귀 모델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tf.estimator.BoostedTree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Regressor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함수와 특성 열은 이미 준비해 놓았기 때문에 세 번째 단계와 네 번째 단계만 반복하면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번째 단계로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BoostedTreeRegressor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객체를 만들겠음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486607"/>
            <a:ext cx="6361272" cy="2596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14.2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계산 그래프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v1.x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그래프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동적인 방법을 살펴보기 전에 텐서플로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v1.x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나온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 = 2 ×(a‒b) + 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식을 평가하기 위한 그래프를 어떻게 만드는지 예를 들어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a, b, 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스칼라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하나의 숫자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이므로 텐서플로 상수로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tf.Graph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호출하여 그래프를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계산은 물론 변수도 다음과 같이 그래프의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표현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544214"/>
            <a:ext cx="4172739" cy="244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사전에 준비된 추정기로 머신 러닝 수행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40976"/>
            <a:ext cx="4610102" cy="2125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사전에 준비된 추정기로 머신 러닝 수행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볼 수 있듯이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부스티드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트리 회귀는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DNNRegressor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더 낮은 평균 손실을 달성함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예처럼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작을 경우 예상되는 결과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추정기를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MNIST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손글씨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숫자 분류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 문제를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제공하는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추정기를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추정기를 사용하면 다층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매우 간단하게 구현할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사전에 준비된 추정기를 사용하는 네 단계를 자세히 설명했음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tensorflow_datasets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tdfs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임포트하여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로드하고 모델의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추정기를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MNIST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손글씨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숫자 분류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설정 단계는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로드와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하이퍼파라미터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데이터를 섞기 위한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BUFFER_SIZE,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미니 배치 크기인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BATCH_SIZE,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횟수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설정을 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449681"/>
            <a:ext cx="5942829" cy="2634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추정기를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MNIST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손글씨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숫자 분류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steps_per_epoch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하나의 에포크에서 반복할 횟수를 결정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무한히 반복하는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사용하기 때문에 필요함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입력 이미지와 레이블을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전처리하는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헬퍼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추정기를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MNIST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손글씨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숫자 분류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이미지는 원래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([0, 255]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범위인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'uint8'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타입이기 때문에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tf.image.convert_image_dtype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tf.float32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타입으로 변환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결국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[0, 1]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범위가 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795323"/>
            <a:ext cx="6771073" cy="2823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추정기를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MNIST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손글씨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숫자 분류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함수 두 개를 정의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하나는 훈련용이고 다른 하나는 평가용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4645" y="2271799"/>
            <a:ext cx="6057277" cy="4267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추정기를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MNIST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손글씨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숫자 분류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딕셔너리는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'image-pixels'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키 하나만 가지고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단계에서 이 키를 사용하겠음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추정기를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MNIST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손글씨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숫자 분류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 열을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784(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28×28)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특성 열을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이미지를 일렬로 펼친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19253"/>
            <a:ext cx="6974347" cy="1141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추정기를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MNIST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손글씨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숫자 분류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추정기를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두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가지고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번째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n_classes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매개변수로 클래스 개수를 지정함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(MNIST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0~9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숫자 열 개로 구성되어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486607"/>
            <a:ext cx="5846866" cy="232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14.2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계산 그래프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v1.x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그래프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코드에서 먼저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g=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tf.Graph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그래프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with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g.as_default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사용해서 그래프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노드를 추가함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명시적으로 그래프를 만들지 않으면 변수와 계산이 자동으로 기본 그래프에 추가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추정기를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MNIST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손글씨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숫자 분류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단계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추정기를 사용하여 훈련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예측을 수행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726" y="2219253"/>
            <a:ext cx="7590371" cy="2180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추정기를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MNIST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손글씨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숫자 분류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지금까지 사전에 준비된 추정기를 사용하는 방법을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기존 모델이 특정 문제에 적합한지 미리 평가하기 위해 추정기를 적용하는 방법을 알아보았음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사전에 준비된 추정기를 사용하는 것 말고도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모델을 추정기로 변환할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모델에서 추정기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모델을 추정기로 바꾸는 것은 학계는 물론 산업 분야에서도 유용함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개발한 모델을 배포하거나 조직 내 다른 구성원에게 모델을 공유할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추정기로 변환하면 분산 훈련이나 체크포인트 자동 저장과 같은 장점을 활용할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사용하기 쉬움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 열과 입력 함수를 지정하여 입력 특성을 해석하기 때문에 혼동을 피할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모델에서 추정기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모델에서 추정기를 만드는 방법을 이전의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XOR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문제를 사용하여 알아보겠음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데이터를 다시 생성하고 이를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64895"/>
            <a:ext cx="6680090" cy="3672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모델에서 추정기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나중에 추정기로 변환할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모델도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이전처럼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Sequential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사용하여 모델을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이번에는 모델 입력에 이름을 부여하기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tf.keras.layers.Input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입력층을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910537"/>
            <a:ext cx="7036928" cy="2388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모델에서 추정기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이전 절에서 설명한 네 단계를 진행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1·2·4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단계는 사전에 준비된 추정기를 사용했을 때와 동일함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단계에서 사용한 입력 특성의 키 이름이 이 모델의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입력층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이름과 같아야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256179"/>
            <a:ext cx="6113388" cy="1008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350712"/>
            <a:ext cx="6964644" cy="131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모델에서 추정기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73611"/>
            <a:ext cx="7169002" cy="3716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모델에서 추정기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1931218"/>
            <a:ext cx="5264010" cy="1812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모델에서 추정기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단계에서 사전에 준비된 추정기의 객체를 만드는 대신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tf.keras.estimator.model_to_estimator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이 모델을 추정기로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변환하기 전에 먼저 모델을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컴파일해야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3534" y="2852930"/>
            <a:ext cx="7262754" cy="2116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모델에서 추정기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단계에서 이 추정기를 사용하여 모델을 훈련하고 검증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평가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2035" y="2257507"/>
            <a:ext cx="7302027" cy="3245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14.2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계산 그래프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v1.x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그래프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v1.x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세션은 그래프의 연산과 텐서를 실행할 수 있는 환경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Session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삭제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v1.x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호환성을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tf.compat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모듈에서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세션 객체는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tf.compat.v1.Session()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호출하여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Session(graph=g)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처럼 매개변수로 그래프 객체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받음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14.6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추정기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모델에서 추정기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볼 수 있듯이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모델을 추정기로 바꾸는 일은 아주 쉬움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방법을 사용하면 분산 훈련과 훈련 시 체크포인트 자동 저장과 같은 추정기의 여러 장점을 활용할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171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14.7 </a:t>
            </a:r>
            <a:r>
              <a:rPr lang="ko-KR" altLang="en-US" sz="2600" dirty="0" smtClean="0"/>
              <a:t>요약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14.7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장에서는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가장 핵심적이고 유용한 기능을 살펴보았음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v1.x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이전하는 것을 설명하면서 시작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특히 즉시 실행 모드라고 부르는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동적 계산 그래프를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정적 그래프를 사용하는 것에 비해 훨씬 간편하게 연산을 구현 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Variable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모델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정의하는 이유를 설명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tf.function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데코레이터로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그래프로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컴파일하여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 효율성을 높이는 방법을 알아보았음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14.7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어떤 함수의 편도 함수와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계산하는 개념을 다루었고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대해 자세히 설명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복잡한 심층 신경망 모델을 간편하게 만들 수 있는 인터페이스를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상용 환경에서 선호하는 일관성 있는 인터페이스를 제공하는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tf.estimator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사용해 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모델을 사용자 정의 추정기로 변환하는 것을 마지막으로 이 장을 마쳤음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14.7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핵심 메커니즘을 다루었으므로 다음 장에서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사용하는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신경망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Convolutional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Neural Network, CNN)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구조의 개념을 소개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사용하면 컴퓨터 비전 분야에서 높은 성능을 발휘하는 강력한 모델을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14.2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계산 그래프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v1.x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그래프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그래프와 함께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세션을 시작하면 이 그래프의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실행할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평가하려면 현재 세션 안에서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eval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호출하면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그래프에서 특정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평가할 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관심 대상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도달할 때까지 그래프에 있는 모든 이전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실행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한개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이상의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플레이스홀더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(placeholder)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변수가 있는 경우 세션의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run()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통해 이 변수 값을 제공해야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14.2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계산 그래프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v1.x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그래프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코드에서 정적 그래프를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다음과 같이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세션에서 그래프를 실행하여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평가할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0012" y="2564895"/>
            <a:ext cx="5681054" cy="146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30630" y="375829"/>
            <a:ext cx="8943702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14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2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텐서플로</a:t>
            </a:r>
            <a:r>
              <a:rPr lang="ko-KR" altLang="en-US" sz="32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 구조 자세히 알아보기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173187" y="1183995"/>
            <a:ext cx="6970447" cy="14516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159893" y="1643183"/>
            <a:ext cx="592613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14.1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텐서플로의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주요 특징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14.2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텐서플로의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계산 그래프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: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텐서플로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v2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로 이전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14.3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모델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파라미터를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저장하고 업데이트하기 위한   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     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텐서플로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변수 객체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14.4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자동 미분과 </a:t>
            </a:r>
            <a:r>
              <a:rPr lang="en-US" altLang="ko-KR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GradientTape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로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그레이디언트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계산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14.5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케라스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API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를 사용하여 일반적인 구조 구현하기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14.6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텐서플로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추정기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14.7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요약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14.2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계산 그래프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이 코드를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이전하는 방법을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기본적으로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정적과 반대인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동적 그래프를 사용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텐서플로에서는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즉시 실행이라고도 부름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바로바로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연산을 평가할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그래프와 세션을 명시적으로 만들 필요가 없고 개발 작업 흐름이 훨씬 간편해짐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544214"/>
            <a:ext cx="4009683" cy="1062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696354"/>
            <a:ext cx="3810415" cy="1402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14.2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계산 그래프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입력 데이터를 모델에 주입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v1.x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스타일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v1.x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바뀐 또 다른 중요한 개선점은 모델에 데이터를 주입하는 방법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파이썬 변수나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배열로 데이터를 바로 주입할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v1.x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저수준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입력 데이터를 모델에 전달하기 위해 플레이스홀더 변수를 만들어야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14.2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계산 그래프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입력 데이터를 모델에 주입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v1.x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스타일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소개한 간단한 계산 그래프 예제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 = 2 × (a ‒ b) + 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a, b, 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랭크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입력 텐서라고 가정해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세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플레이스홀더를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정의하고 다음과 같이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feed_dict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딕셔너리로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데이터를 주입할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083358"/>
            <a:ext cx="7182386" cy="3435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14.2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계산 그래프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입력 데이터를 모델에 주입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v1.x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스타일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88825"/>
            <a:ext cx="6906707" cy="140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14.2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계산 그래프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입력 데이터를 모델에 주입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v2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스타일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a, b, 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매개변수로 가지는 보통의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정의하여 계산을 수행할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52930"/>
            <a:ext cx="3738844" cy="2195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14.2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계산 그래프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입력 데이터를 모델에 주입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v2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스타일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계산을 수행하려면 이 함수의 매개변수로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Tensor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전달하여 호출하면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add, subtract, multiply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같은 텐서플로 함수는 높은 랭크를 가진 입력을 처리할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예를들어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Tensor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배열 또는 리스트나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튜플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같은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객체도 가능함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14.2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계산 그래프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입력 데이터를 모델에 주입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v2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스타일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스칼라 입력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랭크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리스트로 랭크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랭크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입력을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42351"/>
            <a:ext cx="6739561" cy="2165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14.2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계산 그래프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입력 데이터를 모델에 주입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v2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스타일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이전하면 프로그래밍 스타일이 단순해지고 명시적인 그래프와 세션 생성 단계를 피할 수 있다는 것을 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v1.x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텐서플로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비교해 보았으니 이후부터는 이 책에서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에만 초점을 맞추겠음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14.2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계산 그래프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데코레이터로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계산 성능 높이기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본 것처럼 보통의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만들어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연산을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즉시 실행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동적 계산 그래프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모드로 계산하면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v1.x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정적 계산 그래프만큼 효율적이지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빠른 실행을 위해 파이썬 코드를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그래프 코드로 자동 변환해 주는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AutoGraph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도구를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계산을 효율적으로 수행하기 위해 보통의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정적 그래프로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컴파일하는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간단한 방법을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14.2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계산 그래프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데코레이터로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계산 성능 높이기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어떻게 동작하는지 알아보고자 앞서 만든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compute_z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그래프로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컴파일하기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@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tf.function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데코레이터를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64895"/>
            <a:ext cx="3856527" cy="2311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14.1 </a:t>
            </a:r>
            <a:r>
              <a:rPr lang="ko-KR" altLang="en-US" sz="2600" dirty="0" err="1" smtClean="0"/>
              <a:t>텐서플로의</a:t>
            </a:r>
            <a:r>
              <a:rPr lang="ko-KR" altLang="en-US" sz="2600" dirty="0" smtClean="0"/>
              <a:t> 주요 특징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14.2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계산 그래프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데코레이터로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계산 성능 높이기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함수를 이전과 동일한 방식으로 호출하고 사용할 수 있지만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입력 매개변수에 기반하여 정적 그래프를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동적 타이핑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(dynamic typing)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다형성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(polymorphism)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def f(a, b): return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a+b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같은 함수를 정의하고 정수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리스트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문자열을 입력으로 사용하여 호출할 수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리스트와 문자열에서도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a+b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유효한 연산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그래프는 정적 타입과 크기가 필요하지만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tf.function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동적 타이핑을 처리할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14.2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계산 그래프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데코레이터로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계산 성능 높이기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다음 입력으로 이 함수를 호출해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4" y="2219253"/>
            <a:ext cx="6881070" cy="1124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14.2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계산 그래프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데코레이터로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계산 성능 높이기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코드는 이전과 동일한 결과를 출력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입력 매개변수를 기반으로 그래프를 구성하기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트레이싱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(tracing)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기법을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트레이싱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기법을 사용해서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호출에 사용된 입력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시그니처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(signature)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기반으로 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(cache key)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튜플을 생성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키는 다음과 같이 생성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tf.Tensor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매개변수이면 키는 크기와 데이터 타입을 기반으로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리스트와 같은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타입이면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id()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키를 생성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원시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(primitive value)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이면 키는 입력 값을 기반으로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120284"/>
            <a:ext cx="150976" cy="150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430164"/>
            <a:ext cx="150976" cy="150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775806"/>
            <a:ext cx="150976" cy="150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14.2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계산 그래프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데코레이터로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계산 성능 높이기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데코레이터가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적용된 함수를 호출하면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해당 키에 맞는 그래프가 이미 생성되었는지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체크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그래프가 없다면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새로운 그래프를 생성하고 해당 키를 저장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반대로 함수를 호출할 수 있는 경우를 제한하려면 함수를 정의할 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tf.TensorSpec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입력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시그니처를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지정할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14.2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계산 그래프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데코레이터로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계산 성능 높이기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이전 함수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compute_z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재정의하여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tf.int32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랭크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받을 수 있도록 지정해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46647"/>
            <a:ext cx="7100723" cy="3630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14.2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계산 그래프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v2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로 이전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데코레이터로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계산 성능 높이기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랭크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랭크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바꿀 수 있는 리스트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이 함수를 호출할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아닌 랭크를 가진 텐서를 사용하여 호출하면 지정된 입력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시그니처와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맞지 않기 때문에 에러가 발생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19253"/>
            <a:ext cx="7425405" cy="728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832249"/>
            <a:ext cx="5822238" cy="258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14.3 </a:t>
            </a:r>
            <a:r>
              <a:rPr lang="ko-KR" altLang="en-US" sz="2600" dirty="0" smtClean="0"/>
              <a:t>모델 </a:t>
            </a:r>
            <a:r>
              <a:rPr lang="ko-KR" altLang="en-US" sz="2600" dirty="0" err="1" smtClean="0"/>
              <a:t>파라미터를</a:t>
            </a:r>
            <a:r>
              <a:rPr lang="ko-KR" altLang="en-US" sz="2600" dirty="0" smtClean="0"/>
              <a:t> 저장하고</a:t>
            </a:r>
            <a:br>
              <a:rPr lang="ko-KR" altLang="en-US" sz="2600" dirty="0" smtClean="0"/>
            </a:br>
            <a:r>
              <a:rPr lang="ko-KR" altLang="en-US" sz="2600" dirty="0" smtClean="0"/>
              <a:t>업데이트하기 위한 </a:t>
            </a:r>
            <a:r>
              <a:rPr lang="ko-KR" altLang="en-US" sz="2600" dirty="0" err="1" smtClean="0"/>
              <a:t>텐서플로</a:t>
            </a:r>
            <a:r>
              <a:rPr lang="ko-KR" altLang="en-US" sz="2600" dirty="0" smtClean="0"/>
              <a:t> 변수 객체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14.3 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파라미터를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저장하고 업데이트하기 위한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변수 객체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파라미터를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저장하고 업데이트하기 위한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변수 객체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입장에서 보면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Variable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훈련하는 동안 모델 파라미터를 저장하고 업데이트할 수 있는 특별한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Tensor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Variable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tf.Variable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사용자가 지정한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초깃값으로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호출해서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14.3 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파라미터를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저장하고 업데이트하기 위한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변수 객체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파라미터를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저장하고 업데이트하기 위한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변수 객체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float32, int32,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bool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string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Variable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만들어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67700"/>
            <a:ext cx="7392112" cy="317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14.3 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파라미터를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저장하고 업데이트하기 위한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변수 객체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파라미터를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저장하고 업데이트하기 위한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변수 객체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Variable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만들 때 항상 초깃값을 제공해야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trainable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속성을 가지며 기본값은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True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같은 고수준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이 속성을 사용해서 훈련하는 변수와 훈련하지 않는 변수를 관리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훈련하지 않는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Variable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다음과 같이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253017"/>
            <a:ext cx="6238002" cy="1212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주요 특징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주요 특징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머신 러닝 알고리즘을 구현하고 실행하기 위한 프로그래밍 인터페이스이며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확장이 용이하고 다양한 플랫폼을 지원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2017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릴리스된 이후 비교적 안정적이고 성숙되었음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2019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릴리스되면서 새롭게 바뀜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14.3 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파라미터를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저장하고 업데이트하기 위한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변수 객체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파라미터를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저장하고 업데이트하기 위한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변수 객체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Variable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.assign(), .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assign_add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등과 같은 연산을 실행하여 수정할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몇 가지 예를 들어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64895"/>
            <a:ext cx="7306877" cy="1388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2" y="3947463"/>
            <a:ext cx="5065093" cy="712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14.3 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파라미터를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저장하고 업데이트하기 위한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변수 객체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파라미터를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저장하고 업데이트하기 위한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변수 객체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read_value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True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(True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기본값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연산은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Variable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현재 값을 업데이트하고 나서 새로운 값을 자동으로 반환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read_value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False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지정하면 업데이트된 값을 반환하지 않음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(Variable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값은 업데이트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w.value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호출하면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포맷으로 값을 반환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할당 연산에서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Variable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크기나 타입을 바꿀 수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14.3 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파라미터를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저장하고 업데이트하기 위한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변수 객체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파라미터를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저장하고 업데이트하기 위한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변수 객체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신경망 모델을 생각해 보면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역전파하는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동안 대칭성을 깨뜨리기 위해 모델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가중치로 초기화해야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그렇지 않으면 다층 신경망이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회귀와 같은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단일층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신경망보다 더 낫지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Variable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만들 때 랜덤한 초기화 방법을 사용할 수도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tf.random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사용하여 다양한 분포를 기반으로 랜덤한 숫자를 생성할 수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(https://www.tensorf low.org/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api_docs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/python/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/random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참고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예제에서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케라스에서도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사용할 수 있는 표준 초기화 방법을 알아보자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(https://www.tensorf low.org/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api_docs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/python/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keras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initializers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참고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14.3 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파라미터를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저장하고 업데이트하기 위한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변수 객체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파라미터를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저장하고 업데이트하기 위한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변수 객체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세이비어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글로럿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(Xavier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Glorot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요슈아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벤지오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Yoshua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Bengio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제안한 고전적인 랜덤 초기화 방법인 글로럿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Glorot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초기화로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Variable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만드는 방법을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GlorotNormal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객체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init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원하는 출력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크기를 지정하여 이 객체를 호출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198572"/>
            <a:ext cx="5835116" cy="1517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14.3 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파라미터를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저장하고 업데이트하기 위한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변수 객체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파라미터를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저장하고 업데이트하기 위한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변수 객체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이 객체를 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2×3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Variable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초기화해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4892113" cy="1567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14.3 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파라미터를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저장하고 업데이트하기 위한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변수 객체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파라미터를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저장하고 업데이트하기 위한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변수 객체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좀 더 실용적인 예를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tf.Module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안에 변수를 정의하는 방법을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가능한 변수와 훈련되지 않는 변수를 정의해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2564895"/>
            <a:ext cx="5182670" cy="3868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14.3 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파라미터를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저장하고 업데이트하기 위한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변수 객체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파라미터를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저장하고 업데이트하기 위한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변수 객체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 예제에서 볼 수 있듯이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tf.Module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상속하면 해당 객체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MyModule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객체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안에 저장된 모든 변수를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.variables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속성을 통해 직접 참조할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14.3 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파라미터를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저장하고 업데이트하기 위한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변수 객체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파라미터를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저장하고 업데이트하기 위한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변수 객체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tf.function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데코레이터가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적용된 함수 안에서 변수를 사용하는 방법을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데코레이터가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없는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보통의 함수에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Variable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정의하면 함수가 호출될 때마다 새로운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Variable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객체가 생성된다고 생각할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tf.function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트레이싱과 그래프 생성을 통해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Variable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재사용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데코레이터가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적용된 함수 안에서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Variable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만들지 못하게 하려고 다음과 같은 에러를 발생시킴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9589" y="3774642"/>
            <a:ext cx="7532508" cy="135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14.3 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파라미터를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저장하고 업데이트하기 위한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변수 객체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파라미터를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저장하고 업데이트하기 위한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변수 객체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문제를 피하는 한 가지 방법은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데코레이터가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적용된 함수 밖에서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Variable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정의하고 함수에서 이를 사용하는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65317"/>
            <a:ext cx="6729459" cy="2361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14.4 </a:t>
            </a:r>
            <a:r>
              <a:rPr lang="ko-KR" altLang="en-US" sz="2600" dirty="0" smtClean="0"/>
              <a:t>자동 미분과 </a:t>
            </a:r>
            <a:r>
              <a:rPr lang="en-US" altLang="ko-KR" sz="2600" dirty="0" err="1" smtClean="0"/>
              <a:t>GradientTape</a:t>
            </a:r>
            <a:r>
              <a:rPr lang="ko-KR" altLang="en-US" sz="2600" dirty="0" smtClean="0"/>
              <a:t>로 </a:t>
            </a:r>
            <a:r>
              <a:rPr lang="ko-KR" altLang="en-US" sz="2600" dirty="0" err="1" smtClean="0"/>
              <a:t>그레이디언트</a:t>
            </a:r>
            <a:r>
              <a:rPr lang="ko-KR" altLang="en-US" sz="2600" dirty="0" smtClean="0"/>
              <a:t> 계산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주요 특징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주요 특징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2015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 처음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릴리스된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후로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가장 널리 적용된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라이브러리가 되었음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배우기 어렵게 만드는 것 중 하나는 정적 계산 그래프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(static computation graph)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정적 계산 그래프는 내부적으로 그래프를 잘 최적화할 수 있고 다양한 하드웨어 장치를 지원하는 등의 장점이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정적 계산 그래프는 그래프 선언과 그래프 실행 단계로 나누어져 있어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인터랙티브하게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신경망을 개발하려는 사용자에게는 번거로움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14.4 </a:t>
            </a:r>
            <a:r>
              <a:rPr lang="ko-KR" altLang="en-US" sz="2700" dirty="0" smtClean="0">
                <a:latin typeface="KoPub돋움체_Pro Bold" pitchFamily="18" charset="-127"/>
                <a:ea typeface="KoPub돋움체_Pro Bold" pitchFamily="18" charset="-127"/>
              </a:rPr>
              <a:t>자동 미분과 </a:t>
            </a:r>
            <a:r>
              <a:rPr lang="en-US" altLang="ko-KR" sz="2700" dirty="0" err="1" smtClean="0">
                <a:latin typeface="KoPub돋움체_Pro Bold" pitchFamily="18" charset="-127"/>
                <a:ea typeface="KoPub돋움체_Pro Bold" pitchFamily="18" charset="-127"/>
              </a:rPr>
              <a:t>GradientTape</a:t>
            </a:r>
            <a:r>
              <a:rPr lang="ko-KR" altLang="en-US" sz="2700" dirty="0" smtClean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ko-KR" altLang="en-US" sz="2700" dirty="0" err="1" smtClean="0">
                <a:latin typeface="KoPub돋움체_Pro Bold" pitchFamily="18" charset="-127"/>
                <a:ea typeface="KoPub돋움체_Pro Bold" pitchFamily="18" charset="-127"/>
              </a:rPr>
              <a:t>그레이디언트</a:t>
            </a:r>
            <a:r>
              <a:rPr lang="ko-KR" altLang="en-US" sz="2700" dirty="0" smtClean="0">
                <a:latin typeface="KoPub돋움체_Pro Bold" pitchFamily="18" charset="-127"/>
                <a:ea typeface="KoPub돋움체_Pro Bold" pitchFamily="18" charset="-127"/>
              </a:rPr>
              <a:t> 계산</a:t>
            </a:r>
            <a:endParaRPr lang="ko-KR" altLang="en-US" sz="27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자동 미분과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GradientTape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그레이디언트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 알고 있겠지만 신경망을 최적화하려면 신경망의 가중치에 대한 비용의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위해 확률적 경사 하강법과 같은 최적화 알고리즘이 필요함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다른 곳에도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왜 신경망 모델이 한 테스트 샘플에 대해 특정 예측을 만드는지 분석하는 데 이용됨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절에서는 어떤 변수에 대한 계산의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구하는 방법을 알아보겠음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14.4 </a:t>
            </a:r>
            <a:r>
              <a:rPr lang="ko-KR" altLang="en-US" sz="2700" dirty="0" smtClean="0">
                <a:latin typeface="KoPub돋움체_Pro Bold" pitchFamily="18" charset="-127"/>
                <a:ea typeface="KoPub돋움체_Pro Bold" pitchFamily="18" charset="-127"/>
              </a:rPr>
              <a:t>자동 미분과 </a:t>
            </a:r>
            <a:r>
              <a:rPr lang="en-US" altLang="ko-KR" sz="2700" dirty="0" err="1" smtClean="0">
                <a:latin typeface="KoPub돋움체_Pro Bold" pitchFamily="18" charset="-127"/>
                <a:ea typeface="KoPub돋움체_Pro Bold" pitchFamily="18" charset="-127"/>
              </a:rPr>
              <a:t>GradientTape</a:t>
            </a:r>
            <a:r>
              <a:rPr lang="ko-KR" altLang="en-US" sz="2700" dirty="0" smtClean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ko-KR" altLang="en-US" sz="2700" dirty="0" err="1" smtClean="0">
                <a:latin typeface="KoPub돋움체_Pro Bold" pitchFamily="18" charset="-127"/>
                <a:ea typeface="KoPub돋움체_Pro Bold" pitchFamily="18" charset="-127"/>
              </a:rPr>
              <a:t>그레이디언트</a:t>
            </a:r>
            <a:r>
              <a:rPr lang="ko-KR" altLang="en-US" sz="2700" dirty="0" smtClean="0">
                <a:latin typeface="KoPub돋움체_Pro Bold" pitchFamily="18" charset="-127"/>
                <a:ea typeface="KoPub돋움체_Pro Bold" pitchFamily="18" charset="-127"/>
              </a:rPr>
              <a:t> 계산</a:t>
            </a:r>
            <a:endParaRPr lang="ko-KR" altLang="en-US" sz="27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 가능한 변수에 대한 손실의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그레이디언트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자동 미분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(automatic differentiation)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지원함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중첩된 함수의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계산하기 위해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연쇄 법칙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(chain rule)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구현한 것으로 생각할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어떤 출력이나 계산 중간에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만드는 일련의 연산을 정의할 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 그래프 안에서 의존성을 가지는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대해 이런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계산하는 기능을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계산하려면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tf.GradientTape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통해 계산을 기록해야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14.4 </a:t>
            </a:r>
            <a:r>
              <a:rPr lang="ko-KR" altLang="en-US" sz="2700" dirty="0" smtClean="0">
                <a:latin typeface="KoPub돋움체_Pro Bold" pitchFamily="18" charset="-127"/>
                <a:ea typeface="KoPub돋움체_Pro Bold" pitchFamily="18" charset="-127"/>
              </a:rPr>
              <a:t>자동 미분과 </a:t>
            </a:r>
            <a:r>
              <a:rPr lang="en-US" altLang="ko-KR" sz="2700" dirty="0" err="1" smtClean="0">
                <a:latin typeface="KoPub돋움체_Pro Bold" pitchFamily="18" charset="-127"/>
                <a:ea typeface="KoPub돋움체_Pro Bold" pitchFamily="18" charset="-127"/>
              </a:rPr>
              <a:t>GradientTape</a:t>
            </a:r>
            <a:r>
              <a:rPr lang="ko-KR" altLang="en-US" sz="2700" dirty="0" smtClean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ko-KR" altLang="en-US" sz="2700" dirty="0" err="1" smtClean="0">
                <a:latin typeface="KoPub돋움체_Pro Bold" pitchFamily="18" charset="-127"/>
                <a:ea typeface="KoPub돋움체_Pro Bold" pitchFamily="18" charset="-127"/>
              </a:rPr>
              <a:t>그레이디언트</a:t>
            </a:r>
            <a:r>
              <a:rPr lang="ko-KR" altLang="en-US" sz="2700" dirty="0" smtClean="0">
                <a:latin typeface="KoPub돋움체_Pro Bold" pitchFamily="18" charset="-127"/>
                <a:ea typeface="KoPub돋움체_Pro Bold" pitchFamily="18" charset="-127"/>
              </a:rPr>
              <a:t> 계산</a:t>
            </a:r>
            <a:endParaRPr lang="ko-KR" altLang="en-US" sz="27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 가능한 변수에 대한 손실의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그레이디언트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 =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+ 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식을 계산하고 손실로 타깃과 예측 사이에서 제곱 오차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Loss=(y - z)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사용하는 간단한 예를 들어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일반적인 경우 여러 개의 예측과 타깃이 있기 때문에 제곱 오차의 합               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손실을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 계산을 구현하기 위해 모델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변수로 정의하고 입력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x, 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8245" y="2392074"/>
            <a:ext cx="1529816" cy="50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14.4 </a:t>
            </a:r>
            <a:r>
              <a:rPr lang="ko-KR" altLang="en-US" sz="2700" dirty="0" smtClean="0">
                <a:latin typeface="KoPub돋움체_Pro Bold" pitchFamily="18" charset="-127"/>
                <a:ea typeface="KoPub돋움체_Pro Bold" pitchFamily="18" charset="-127"/>
              </a:rPr>
              <a:t>자동 미분과 </a:t>
            </a:r>
            <a:r>
              <a:rPr lang="en-US" altLang="ko-KR" sz="2700" dirty="0" err="1" smtClean="0">
                <a:latin typeface="KoPub돋움체_Pro Bold" pitchFamily="18" charset="-127"/>
                <a:ea typeface="KoPub돋움체_Pro Bold" pitchFamily="18" charset="-127"/>
              </a:rPr>
              <a:t>GradientTape</a:t>
            </a:r>
            <a:r>
              <a:rPr lang="ko-KR" altLang="en-US" sz="2700" dirty="0" smtClean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ko-KR" altLang="en-US" sz="2700" dirty="0" err="1" smtClean="0">
                <a:latin typeface="KoPub돋움체_Pro Bold" pitchFamily="18" charset="-127"/>
                <a:ea typeface="KoPub돋움체_Pro Bold" pitchFamily="18" charset="-127"/>
              </a:rPr>
              <a:t>그레이디언트</a:t>
            </a:r>
            <a:r>
              <a:rPr lang="ko-KR" altLang="en-US" sz="2700" dirty="0" smtClean="0">
                <a:latin typeface="KoPub돋움체_Pro Bold" pitchFamily="18" charset="-127"/>
                <a:ea typeface="KoPub돋움체_Pro Bold" pitchFamily="18" charset="-127"/>
              </a:rPr>
              <a:t> 계산</a:t>
            </a:r>
            <a:endParaRPr lang="ko-KR" altLang="en-US" sz="27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 가능한 변수에 대한 손실의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그레이디언트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tf.GradientTape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컨텍스트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(context)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안에서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손실을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21888"/>
            <a:ext cx="5352160" cy="429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14.4 </a:t>
            </a:r>
            <a:r>
              <a:rPr lang="ko-KR" altLang="en-US" sz="2700" dirty="0" smtClean="0">
                <a:latin typeface="KoPub돋움체_Pro Bold" pitchFamily="18" charset="-127"/>
                <a:ea typeface="KoPub돋움체_Pro Bold" pitchFamily="18" charset="-127"/>
              </a:rPr>
              <a:t>자동 미분과 </a:t>
            </a:r>
            <a:r>
              <a:rPr lang="en-US" altLang="ko-KR" sz="2700" dirty="0" err="1" smtClean="0">
                <a:latin typeface="KoPub돋움체_Pro Bold" pitchFamily="18" charset="-127"/>
                <a:ea typeface="KoPub돋움체_Pro Bold" pitchFamily="18" charset="-127"/>
              </a:rPr>
              <a:t>GradientTape</a:t>
            </a:r>
            <a:r>
              <a:rPr lang="ko-KR" altLang="en-US" sz="2700" dirty="0" smtClean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ko-KR" altLang="en-US" sz="2700" dirty="0" err="1" smtClean="0">
                <a:latin typeface="KoPub돋움체_Pro Bold" pitchFamily="18" charset="-127"/>
                <a:ea typeface="KoPub돋움체_Pro Bold" pitchFamily="18" charset="-127"/>
              </a:rPr>
              <a:t>그레이디언트</a:t>
            </a:r>
            <a:r>
              <a:rPr lang="ko-KR" altLang="en-US" sz="2700" dirty="0" smtClean="0">
                <a:latin typeface="KoPub돋움체_Pro Bold" pitchFamily="18" charset="-127"/>
                <a:ea typeface="KoPub돋움체_Pro Bold" pitchFamily="18" charset="-127"/>
              </a:rPr>
              <a:t> 계산</a:t>
            </a:r>
            <a:endParaRPr lang="ko-KR" altLang="en-US" sz="27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 가능한 변수에 대한 손실의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그레이디언트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계산할 때 ‘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테이프’에 기록되는 필요한 연산을 신경망의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정방향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계산으로 생각할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tape.gradient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매우 간단한 예이기 때문에 직접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도함수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          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구해서 계산한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앞의 코드 예제에서 얻은 결과와 맞는지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2253" y="2334467"/>
            <a:ext cx="461829" cy="44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94779" y="2700247"/>
            <a:ext cx="1717396" cy="38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580" y="3486607"/>
            <a:ext cx="3251321" cy="1065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14.4 </a:t>
            </a:r>
            <a:r>
              <a:rPr lang="ko-KR" altLang="en-US" sz="2700" dirty="0" smtClean="0">
                <a:latin typeface="KoPub돋움체_Pro Bold" pitchFamily="18" charset="-127"/>
                <a:ea typeface="KoPub돋움체_Pro Bold" pitchFamily="18" charset="-127"/>
              </a:rPr>
              <a:t>자동 미분과 </a:t>
            </a:r>
            <a:r>
              <a:rPr lang="en-US" altLang="ko-KR" sz="2700" dirty="0" err="1" smtClean="0">
                <a:latin typeface="KoPub돋움체_Pro Bold" pitchFamily="18" charset="-127"/>
                <a:ea typeface="KoPub돋움체_Pro Bold" pitchFamily="18" charset="-127"/>
              </a:rPr>
              <a:t>GradientTape</a:t>
            </a:r>
            <a:r>
              <a:rPr lang="ko-KR" altLang="en-US" sz="2700" dirty="0" smtClean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ko-KR" altLang="en-US" sz="2700" dirty="0" err="1" smtClean="0">
                <a:latin typeface="KoPub돋움체_Pro Bold" pitchFamily="18" charset="-127"/>
                <a:ea typeface="KoPub돋움체_Pro Bold" pitchFamily="18" charset="-127"/>
              </a:rPr>
              <a:t>그레이디언트</a:t>
            </a:r>
            <a:r>
              <a:rPr lang="ko-KR" altLang="en-US" sz="2700" dirty="0" smtClean="0">
                <a:latin typeface="KoPub돋움체_Pro Bold" pitchFamily="18" charset="-127"/>
                <a:ea typeface="KoPub돋움체_Pro Bold" pitchFamily="18" charset="-127"/>
              </a:rPr>
              <a:t> 계산</a:t>
            </a:r>
            <a:endParaRPr lang="ko-KR" altLang="en-US" sz="27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훈련하지 않는 변수에 대한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그레이디언트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tf.GradientTape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훈련 가능한 변수를 위한 그레이디언트를 기본으로 지원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훈련하지 않는 변수와 다른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Tensor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객체일 경우에는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tape.watch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호출하여 이 변수도 추적해 달라고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GradientTape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추가적으로 알려 주어야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         에 대해 알고 싶다면 다음과 같이 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685" y="2737716"/>
            <a:ext cx="491858" cy="461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1" y="3256179"/>
            <a:ext cx="5597478" cy="1894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3187" y="5207002"/>
            <a:ext cx="3688579" cy="64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14.4 </a:t>
            </a:r>
            <a:r>
              <a:rPr lang="ko-KR" altLang="en-US" sz="2700" dirty="0" smtClean="0">
                <a:latin typeface="KoPub돋움체_Pro Bold" pitchFamily="18" charset="-127"/>
                <a:ea typeface="KoPub돋움체_Pro Bold" pitchFamily="18" charset="-127"/>
              </a:rPr>
              <a:t>자동 미분과 </a:t>
            </a:r>
            <a:r>
              <a:rPr lang="en-US" altLang="ko-KR" sz="2700" dirty="0" err="1" smtClean="0">
                <a:latin typeface="KoPub돋움체_Pro Bold" pitchFamily="18" charset="-127"/>
                <a:ea typeface="KoPub돋움체_Pro Bold" pitchFamily="18" charset="-127"/>
              </a:rPr>
              <a:t>GradientTape</a:t>
            </a:r>
            <a:r>
              <a:rPr lang="ko-KR" altLang="en-US" sz="2700" dirty="0" smtClean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ko-KR" altLang="en-US" sz="2700" dirty="0" err="1" smtClean="0">
                <a:latin typeface="KoPub돋움체_Pro Bold" pitchFamily="18" charset="-127"/>
                <a:ea typeface="KoPub돋움체_Pro Bold" pitchFamily="18" charset="-127"/>
              </a:rPr>
              <a:t>그레이디언트</a:t>
            </a:r>
            <a:r>
              <a:rPr lang="ko-KR" altLang="en-US" sz="2700" dirty="0" smtClean="0">
                <a:latin typeface="KoPub돋움체_Pro Bold" pitchFamily="18" charset="-127"/>
                <a:ea typeface="KoPub돋움체_Pro Bold" pitchFamily="18" charset="-127"/>
              </a:rPr>
              <a:t> 계산</a:t>
            </a:r>
            <a:endParaRPr lang="ko-KR" altLang="en-US" sz="27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여러 개의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그레이디언트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tf.GradientTape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컨텍스트에서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모니터링할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때 기본적으로 이 테이프는 하나의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계산을 위한 자원만 유지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tape.gradient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한 번 호출하고 나면 이 자원이 반납되고 테이프는 초기화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와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처럼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하나 이상의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persistent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True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설정하여 테이프를 시작해야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743828"/>
            <a:ext cx="422663" cy="378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6864" y="2737716"/>
            <a:ext cx="412683" cy="338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56794" y="3429000"/>
            <a:ext cx="5604272" cy="311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14.4 </a:t>
            </a:r>
            <a:r>
              <a:rPr lang="ko-KR" altLang="en-US" sz="2700" dirty="0" smtClean="0">
                <a:latin typeface="KoPub돋움체_Pro Bold" pitchFamily="18" charset="-127"/>
                <a:ea typeface="KoPub돋움체_Pro Bold" pitchFamily="18" charset="-127"/>
              </a:rPr>
              <a:t>자동 미분과 </a:t>
            </a:r>
            <a:r>
              <a:rPr lang="en-US" altLang="ko-KR" sz="2700" dirty="0" err="1" smtClean="0">
                <a:latin typeface="KoPub돋움체_Pro Bold" pitchFamily="18" charset="-127"/>
                <a:ea typeface="KoPub돋움체_Pro Bold" pitchFamily="18" charset="-127"/>
              </a:rPr>
              <a:t>GradientTape</a:t>
            </a:r>
            <a:r>
              <a:rPr lang="ko-KR" altLang="en-US" sz="2700" dirty="0" smtClean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ko-KR" altLang="en-US" sz="2700" dirty="0" err="1" smtClean="0">
                <a:latin typeface="KoPub돋움체_Pro Bold" pitchFamily="18" charset="-127"/>
                <a:ea typeface="KoPub돋움체_Pro Bold" pitchFamily="18" charset="-127"/>
              </a:rPr>
              <a:t>그레이디언트</a:t>
            </a:r>
            <a:r>
              <a:rPr lang="ko-KR" altLang="en-US" sz="2700" dirty="0" smtClean="0">
                <a:latin typeface="KoPub돋움체_Pro Bold" pitchFamily="18" charset="-127"/>
                <a:ea typeface="KoPub돋움체_Pro Bold" pitchFamily="18" charset="-127"/>
              </a:rPr>
              <a:t> 계산</a:t>
            </a:r>
            <a:endParaRPr lang="ko-KR" altLang="en-US" sz="27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여러 개의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그레이디언트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한 개 이상의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계산하고 싶을 때만 사용해야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테이프를 기록하고 유지하는 것은 하나의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계산한 후 메모리를 반납하는 것에 비해 메모리 비효율적임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이유로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persistent=False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기본값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대한 손실의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계산하고 있다면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옵티마이저를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사용해서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적용하여 모델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최적화할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832249"/>
            <a:ext cx="7061452" cy="2065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7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14.4 </a:t>
            </a:r>
            <a:r>
              <a:rPr lang="ko-KR" altLang="en-US" sz="2700" dirty="0" smtClean="0">
                <a:latin typeface="KoPub돋움체_Pro Bold" pitchFamily="18" charset="-127"/>
                <a:ea typeface="KoPub돋움체_Pro Bold" pitchFamily="18" charset="-127"/>
              </a:rPr>
              <a:t>자동 미분과 </a:t>
            </a:r>
            <a:r>
              <a:rPr lang="en-US" altLang="ko-KR" sz="2700" dirty="0" err="1" smtClean="0">
                <a:latin typeface="KoPub돋움체_Pro Bold" pitchFamily="18" charset="-127"/>
                <a:ea typeface="KoPub돋움체_Pro Bold" pitchFamily="18" charset="-127"/>
              </a:rPr>
              <a:t>GradientTape</a:t>
            </a:r>
            <a:r>
              <a:rPr lang="ko-KR" altLang="en-US" sz="2700" dirty="0" smtClean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ko-KR" altLang="en-US" sz="2700" dirty="0" err="1" smtClean="0">
                <a:latin typeface="KoPub돋움체_Pro Bold" pitchFamily="18" charset="-127"/>
                <a:ea typeface="KoPub돋움체_Pro Bold" pitchFamily="18" charset="-127"/>
              </a:rPr>
              <a:t>그레이디언트</a:t>
            </a:r>
            <a:r>
              <a:rPr lang="ko-KR" altLang="en-US" sz="2700" dirty="0" smtClean="0">
                <a:latin typeface="KoPub돋움체_Pro Bold" pitchFamily="18" charset="-127"/>
                <a:ea typeface="KoPub돋움체_Pro Bold" pitchFamily="18" charset="-127"/>
              </a:rPr>
              <a:t> 계산</a:t>
            </a:r>
            <a:endParaRPr lang="ko-KR" altLang="en-US" sz="27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여러 개의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그레이디언트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초기 가중치와 절편은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 = 1.0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 = 0.5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였음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대한 손실의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적용하여 모델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 = 1.0056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 = 0.504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바뀌었음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14.5 </a:t>
            </a:r>
            <a:r>
              <a:rPr lang="ko-KR" altLang="en-US" sz="2600" dirty="0" err="1" smtClean="0"/>
              <a:t>케라스</a:t>
            </a:r>
            <a:r>
              <a:rPr lang="ko-KR" altLang="en-US" sz="2600" dirty="0" smtClean="0"/>
              <a:t> </a:t>
            </a:r>
            <a:r>
              <a:rPr lang="en-US" altLang="ko-KR" sz="2600" dirty="0" smtClean="0"/>
              <a:t>API</a:t>
            </a:r>
            <a:r>
              <a:rPr lang="ko-KR" altLang="en-US" sz="2600" dirty="0" smtClean="0"/>
              <a:t>를 사용하여 일반적인 구조 구현하기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주요 특징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주요 특징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사용자의 피드백을 바탕으로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팀은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동적 계산 그래프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(dynamic computation graph)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기본으로 하기로 결정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이로 인해 신경망을 만들고 훈련하는 것이 훨씬 간편해졌음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동적 계산 그래프는 그래프 선언과 실행을 번갈아 수행하기 때문에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사용자들은 이전 버전의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텐서플로보다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훨씬 자연스럽게 느낄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tf.compat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모듈에서 이전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v1.x 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도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사용하면 사용자들의 코드를 점진적으로 새로운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v2 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전환할 수 있을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Sequential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사용하여 층을 순서대로 쌓은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피드포워드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 모델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다층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만들어 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층을 설정하는 다양한 방법을 보기 전에 두 개의 밀집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완전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연결 층으로 구성된 모델을 만들면서 기본적인 단계를 다시 되새겨 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40965"/>
            <a:ext cx="7155723" cy="2399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2008" y="1914258"/>
            <a:ext cx="7053050" cy="2094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365" y="4062677"/>
            <a:ext cx="7175387" cy="1387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model.build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입력 크기를 지정하여 모델을 정의한 후 특정 크기의 변수를 초기화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층의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개수가 출력되어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층은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 × 4 + 16 = 80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개이고 두 번째 층은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16×32 + 32 = 544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모델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만들어지면 다음과 같이 훈련하는 파라미터와 훈련하지 않는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모두 참조할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경우 각 층은 가중치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kernel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절편 벡터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bias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가짐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6205" y="3486607"/>
            <a:ext cx="5970988" cy="2167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이런 층에 다양한 설정을 적용해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다른 활성화 함수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 초기화 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규제를 적용해 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가능한 모든 옵션은 많음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전체 목록은 공식 문서를 참고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tf.keras.activations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에서 활성화 함수 선택하기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https://www.tensorf low.org/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api_docs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/python/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keras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/activations</a:t>
            </a:r>
          </a:p>
          <a:p>
            <a:pPr lvl="1">
              <a:buNone/>
            </a:pP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tf.keras.initializers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로 층의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초기화하기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https://www.tensorf low.org/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api_docs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/python/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keras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initializers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tf.keras.regularizers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과대적합을 막기 위해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층의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파라미터에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규제 적용하기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https://www.tensorf low.org/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api_docs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/python/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keras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regularizers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619292"/>
            <a:ext cx="97743" cy="97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252969"/>
            <a:ext cx="97743" cy="97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944253"/>
            <a:ext cx="97743" cy="97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 예에서 첫 번째 층에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절편 변수의 초기화를 지정했음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두 번째 층에서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 행렬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규제를 지정했음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64895"/>
            <a:ext cx="6926013" cy="308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1119" y="1919218"/>
            <a:ext cx="6236017" cy="2143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개별 층의 설정뿐만 아니라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컴파일할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때 모델의 설정도 바꿀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옵티마이저의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타입과 훈련에 사용할 손실 함수를 지정할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검증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대한 성능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리포팅에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사용할 지표를 지정할 수도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사용할 수 있는 옵션이 많음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전체 목록은 공식 문서를 참고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tf.keras.optimizers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에 있는 옵티마이저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https://www.tensorf low.org/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api_docs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/python/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keras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/optimizers</a:t>
            </a:r>
          </a:p>
          <a:p>
            <a:pPr lvl="1">
              <a:buNone/>
            </a:pP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tf.keras.losses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에 있는 손실 함수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https://www.tensorf low.org/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api_docs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/python/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keras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/losses</a:t>
            </a:r>
          </a:p>
          <a:p>
            <a:pPr lvl="1">
              <a:buNone/>
            </a:pP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tf.keras.metrics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에 있는 성능 지표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https://www.tensorf low.org/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api_docs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/python/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keras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/metrics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964934"/>
            <a:ext cx="97743" cy="97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598611"/>
            <a:ext cx="97743" cy="97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5272424"/>
            <a:ext cx="97743" cy="97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예에서는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SGD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옵티마이저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이진 분류를 위한 크로스 엔트로피 손실 함수를 사용하고 정확도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정밀도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재현율을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사용해서 모델을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컴파일하겠음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2507288"/>
            <a:ext cx="7045654" cy="204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model.fit(...)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호출하여 이 모델을 훈련할 때 훈련 성능과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검증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사용했다면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검증 성능을 평가하기 위해 지정한 측정 지표와 손실을 기록한 값이 반환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사용해서 학습 과정을 분석해 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다음으로 좀 더 실용적인 예로 전통적인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XOR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 문제를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풀어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tf.keras.Sequential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사용하여 모델을 만들겠음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과정에서 비선형 결정 경계를 처리하기 위한 모델의 수용 능력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(capacity)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관해 배움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유연성이 더 높고 신경망 층을 제어할 수 있는 다른 모델 구축 방법을 다루어 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주요 특징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주요 특징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장에서도 언급했지만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핵심 기능은 하나 또는 여러 개의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사용할 수 있다는 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통해 대규모 데이터셋과 대규모 시스템에서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모델을 매우 효율적으로 훈련 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오픈 소스 라이브러리이고 누구나 자유롭게 사용할 수 있지만 개발은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후원하고 지원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대규모 소프트웨어 엔지니어 팀이 이 라이브러리를 지속적으로 확장하고 향상시키고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오픈 소스 라이브러리이기 때문에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밖의 개발자들로부터도 지원을 많이 받고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이들은 열정적으로 이 라이브러리에 기여하고 피드백을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XOR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 문제 풀어 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XOR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 문제는 두 개의 클래스 사이에서 비선형 결정 경계를 감지하는 모델의 수용 능력을 분석하기 위한 전통적인 문제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[-1, 1)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균등 분포에서 뽑은 두 개의 특성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x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가진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훈련 샘플이 들어 있는 작은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생성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다음 규칙에 따라 훈련 샘플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정답 레이블을 부여함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371393"/>
            <a:ext cx="4551859" cy="948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XOR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 문제 풀어 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절반의 데이터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훈련 샘플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훈련에 사용하고 남은 절반은 검증에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코드는 데이터를 생성하고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425" y="2564895"/>
            <a:ext cx="5970039" cy="3947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XOR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 문제 풀어 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1931218"/>
            <a:ext cx="6384333" cy="2845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XOR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 문제 풀어 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코드는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같은 산점도를 그림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레이블에 따라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마커를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달리하여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샘플이 나타나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14-1 </a:t>
            </a:r>
            <a:r>
              <a:rPr lang="ko-KR" altLang="en-US" sz="1600" b="1" dirty="0" err="1" smtClean="0"/>
              <a:t>텐서플로의</a:t>
            </a:r>
            <a:r>
              <a:rPr lang="ko-KR" altLang="en-US" sz="1600" b="1" dirty="0" smtClean="0"/>
              <a:t> 계산 그래프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931218"/>
            <a:ext cx="4931234" cy="464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XOR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 문제 풀어 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분류기를 구현하기 위해 필요한 도구를 다루었음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이 문제와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어떤 구조를 사용할지 결정해야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경험적으로 보면 층이 많을수록 각 층에 뉴런 개수가 많을수록 모델의 수용 능력이 큼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모델의 수용 능력은 모델이 얼마나 복잡한 함수를 근사할 수 있는지를 측정한 것으로 생각할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많은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가지고 있으면 모델이 복잡한 함수를 근사할 수 있지만 모델이 클수록 훈련하기 힘듦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그리고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과대적합되기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쉬움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XOR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 문제 풀어 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 간단한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단일층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신경망처럼 간단한 기본 모델로 시작하는 것이 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645" y="2219253"/>
            <a:ext cx="6025093" cy="3116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5353041"/>
            <a:ext cx="5962635" cy="1101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XOR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 문제 풀어 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간단한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모델의 전체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 행렬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2×1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절편 벡터의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정의한 후 컴파일하고 배치 크기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200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동안 훈련함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910537"/>
            <a:ext cx="6846887" cy="2108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XOR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 문제 풀어 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model.fit()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기록을 반환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훈련한 후 이를 시각화하여 분석하기 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정확도는 물론 훈련 손실과 검증 손실을 포함하여 학습 곡선을 출력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MLxtend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라이브러리를 사용하여 검증 데이터와 결정 경계를 시각화함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XOR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 문제 풀어 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MLxtend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다음과 같이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conda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pip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설치할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5271153" cy="489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366" y="3198572"/>
            <a:ext cx="3147286" cy="422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주요 특징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주요 특징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도움으로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학술 연구자와 개발자 모두에게 유용한 라이브러리가 되었음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더 나아가 새로운 사용자에게 유익한 광범위한 문서와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튜토리얼을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가지게 되었음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중요한 특징은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모바일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환경을 지원하기 때문에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모바일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애플리케이션 개발에도 매우 적합하다는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XOR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 문제 풀어 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코드는 결정 영역과 훈련 성능을 그림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276860"/>
            <a:ext cx="6810799" cy="3396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XOR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 문제 풀어 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1873611"/>
            <a:ext cx="7066615" cy="3646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14-3 </a:t>
            </a:r>
            <a:r>
              <a:rPr lang="ko-KR" altLang="en-US" sz="1600" b="1" dirty="0" err="1" smtClean="0"/>
              <a:t>로지스틱</a:t>
            </a:r>
            <a:r>
              <a:rPr lang="ko-KR" altLang="en-US" sz="1600" b="1" dirty="0" smtClean="0"/>
              <a:t> 회귀 모델의 손실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정확도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결정 경계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8" y="1931218"/>
            <a:ext cx="7683758" cy="2248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XOR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 문제 풀어 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볼 수 있듯이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없는 간단한 모델은 선형 결정 경계만 찾을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XOR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문제를 풀 수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이로 인해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손실이 매우 높고 분류 정확도는 매우 낮음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XOR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 문제 풀어 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비선형 결정 경계를 찾기 위해 비선형 활성화 함수를 사용한 한 개 이상의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추가할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 근사 이론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(universal approximation theorem)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의하면 하나의 은닉층과 매우 많은 은닉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피드포워드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신경망은 임의의 연속 함수를 비교적 잘 근사할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XOR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문제를 좀 더 만족스럽게 해결하는 한 가지 방법은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추가하고 검증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만족스러운 결과가 나올 때까지 은닉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개수를 바꾸면서 비교해 보는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은닉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늘린다는 것은 층의 폭을 넓히는 것과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XOR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 문제 풀어 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더 많은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추가하여 모델의 깊이를 깊게 할 수도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네트워크의 폭 대신 깊이를 깊게 하면 비슷한 모델 수용 능력을 달성하는 데 필요한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개수가 적다는 장점이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넓은 모델에 비해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깊은 모델은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폭주하거나 소멸될 수 있어 훈련하기 어렵다는 단점도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XOR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 문제 풀어 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위해 네 개의 은닉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가진 한 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 개의 은닉층을 추가해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예에서 세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구성된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피드포워드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신경망의 결과를 보여 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6462" y="2565420"/>
            <a:ext cx="7297600" cy="3052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XOR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 문제 풀어 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1873611"/>
            <a:ext cx="6445442" cy="457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XOR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 문제 풀어 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73611"/>
            <a:ext cx="6625349" cy="271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XOR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 문제 풀어 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코드를 다시 사용해서 그래프를 그리면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14-4 </a:t>
            </a:r>
            <a:r>
              <a:rPr lang="ko-KR" altLang="en-US" sz="1600" b="1" dirty="0" err="1" smtClean="0"/>
              <a:t>피드포워드</a:t>
            </a:r>
            <a:r>
              <a:rPr lang="ko-KR" altLang="en-US" sz="1600" b="1" dirty="0" smtClean="0"/>
              <a:t> 신경망의 손실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정확도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결정 경계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564895"/>
            <a:ext cx="7687897" cy="2205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14.2 </a:t>
            </a:r>
            <a:r>
              <a:rPr lang="ko-KR" altLang="en-US" sz="2600" dirty="0" err="1" smtClean="0"/>
              <a:t>텐서플로의</a:t>
            </a:r>
            <a:r>
              <a:rPr lang="ko-KR" altLang="en-US" sz="2600" dirty="0" smtClean="0"/>
              <a:t> 계산 그래프</a:t>
            </a:r>
            <a:r>
              <a:rPr lang="en-US" altLang="ko-KR" sz="2600" dirty="0" smtClean="0"/>
              <a:t>:</a:t>
            </a:r>
            <a:r>
              <a:rPr lang="ko-KR" altLang="en-US" sz="2600" dirty="0" err="1" smtClean="0"/>
              <a:t>텐서플로</a:t>
            </a:r>
            <a:r>
              <a:rPr lang="ko-KR" altLang="en-US" sz="2600" dirty="0" smtClean="0"/>
              <a:t> </a:t>
            </a:r>
            <a:r>
              <a:rPr lang="en-US" altLang="ko-KR" sz="2600" dirty="0" smtClean="0"/>
              <a:t>v2</a:t>
            </a:r>
            <a:r>
              <a:rPr lang="ko-KR" altLang="en-US" sz="2600" dirty="0" smtClean="0"/>
              <a:t>로 이전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XOR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 문제 풀어 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모델이 이 데이터에서 비선형 결정 경계를 찾은 것을 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모델은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100%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정확도를 달성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검증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정확도는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95%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모델이 약간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과대적합된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것으로 보임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함수형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 유연성이 높은 모델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예제에서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Sequential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클래스로 여러 개의 층을 가진 완전 연결 신경망을 만들었음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만드는 간편하고 일반적인 방법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안타깝지만 여러 개의 입력이나 출력을 가지거나 중간 가지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(branch)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있는 복잡한 모델을 만들 수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함수형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(functional API)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필요함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함수형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 유연성이 높은 모델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함수형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 방법을 알아보기 위해 이전 절에서 객체 지향 방식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(Sequential)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사용해서 만든 신경망을 동일하게 만들어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이번에는 함수형 방식을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방식에서는 먼저 입력을 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출력은 각각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h1, h2, h3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각 층의 출력을 이어지는 층의 입력으로 사용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여러 개의 가지가 있는 복잡한 모델을 만들 때는 이렇게 하지 않지만 함수형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이런 구조도 만들 수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끝으로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입력으로 받는 마지막 밀집 층의 출력을 저장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811568"/>
            <a:ext cx="5148487" cy="1205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함수형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 유연성이 높은 모델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1931218"/>
            <a:ext cx="7087490" cy="100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366" y="2943503"/>
            <a:ext cx="7262068" cy="1925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함수형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 유연성이 높은 모델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모델을 컴파일하고 훈련하는 것은 이전과 동일함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6076950" cy="3588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Model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기반으로 모델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복잡한 모델을 만들 수 있는 또 다른 방법은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tf.keras.Model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상속하는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방법에서는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tf.keras.Model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상속한 새로운 클래스를 만들고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_init_ _()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call()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정방향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계산을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_init_ _()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self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변수를 통해 참조할 수 있도록 클래스 속성으로 층을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call()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이런 층이 어떻게 신경망의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정방향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계산에 사용되는지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Model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기반으로 모델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보았던 모델을 구현하는 새로운 클래스는 다음 코드와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79" y="2219630"/>
            <a:ext cx="6618365" cy="379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Model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기반으로 모델 만들기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출력에 동일한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코드를 따라 읽기 쉽게 만들었음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1931218"/>
            <a:ext cx="5703964" cy="2746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Model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기반으로 모델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tf.keras.Model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상속한 모델 클래스는 일반적인 모델 속성을 상속함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build(),compile(), fit()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클래스의 객체를 만들면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만든 다른 모델과 마찬가지로 컴파일하고 훈련할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4530" y="3130372"/>
            <a:ext cx="5644143" cy="3409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14.5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를 사용하여 일반적인 구조 구현하기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사용자 정의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층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제공하지 않는 층을 새로 정의해야 하는 경우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tf.keras.layers.Layer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상속하여 새로운 클래스를 정의할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층을 만들거나 기존 층을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커스터마이징할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때 특히 유용함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7682</TotalTime>
  <Words>7604</Words>
  <Application>Microsoft Office PowerPoint</Application>
  <PresentationFormat>화면 슬라이드 쇼(4:3)</PresentationFormat>
  <Paragraphs>842</Paragraphs>
  <Slides>174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174</vt:i4>
      </vt:variant>
    </vt:vector>
  </HeadingPairs>
  <TitlesOfParts>
    <vt:vector size="176" baseType="lpstr">
      <vt:lpstr>1_Office Theme</vt:lpstr>
      <vt:lpstr>2_Office Theme</vt:lpstr>
      <vt:lpstr>슬라이드 1</vt:lpstr>
      <vt:lpstr>슬라이드 2</vt:lpstr>
      <vt:lpstr>14.1 텐서플로의 주요 특징</vt:lpstr>
      <vt:lpstr>14.1 텐서플로의 주요 특징</vt:lpstr>
      <vt:lpstr>14.1 텐서플로의 주요 특징</vt:lpstr>
      <vt:lpstr>14.1 텐서플로의 주요 특징</vt:lpstr>
      <vt:lpstr>14.1 텐서플로의 주요 특징</vt:lpstr>
      <vt:lpstr>14.1 텐서플로의 주요 특징</vt:lpstr>
      <vt:lpstr>14.2 텐서플로의 계산 그래프:텐서플로 v2로 이전</vt:lpstr>
      <vt:lpstr>14.2 텐서플로의 계산 그래프:텐서플로 v2로 이전</vt:lpstr>
      <vt:lpstr>14.2 텐서플로의 계산 그래프:텐서플로 v2로 이전</vt:lpstr>
      <vt:lpstr>14.2 텐서플로의 계산 그래프:텐서플로 v2로 이전</vt:lpstr>
      <vt:lpstr>14.2 텐서플로의 계산 그래프:텐서플로 v2로 이전</vt:lpstr>
      <vt:lpstr>14.2 텐서플로의 계산 그래프:텐서플로 v2로 이전</vt:lpstr>
      <vt:lpstr>14.2 텐서플로의 계산 그래프:텐서플로 v2로 이전</vt:lpstr>
      <vt:lpstr>14.2 텐서플로의 계산 그래프:텐서플로 v2로 이전</vt:lpstr>
      <vt:lpstr>14.2 텐서플로의 계산 그래프:텐서플로 v2로 이전</vt:lpstr>
      <vt:lpstr>14.2 텐서플로의 계산 그래프:텐서플로 v2로 이전</vt:lpstr>
      <vt:lpstr>14.2 텐서플로의 계산 그래프:텐서플로 v2로 이전</vt:lpstr>
      <vt:lpstr>14.2 텐서플로의 계산 그래프:텐서플로 v2로 이전</vt:lpstr>
      <vt:lpstr>14.2 텐서플로의 계산 그래프:텐서플로 v2로 이전</vt:lpstr>
      <vt:lpstr>14.2 텐서플로의 계산 그래프:텐서플로 v2로 이전</vt:lpstr>
      <vt:lpstr>14.2 텐서플로의 계산 그래프:텐서플로 v2로 이전</vt:lpstr>
      <vt:lpstr>14.2 텐서플로의 계산 그래프:텐서플로 v2로 이전</vt:lpstr>
      <vt:lpstr>14.2 텐서플로의 계산 그래프:텐서플로 v2로 이전</vt:lpstr>
      <vt:lpstr>14.2 텐서플로의 계산 그래프:텐서플로 v2로 이전</vt:lpstr>
      <vt:lpstr>14.2 텐서플로의 계산 그래프:텐서플로 v2로 이전</vt:lpstr>
      <vt:lpstr>14.2 텐서플로의 계산 그래프:텐서플로 v2로 이전</vt:lpstr>
      <vt:lpstr>14.2 텐서플로의 계산 그래프:텐서플로 v2로 이전</vt:lpstr>
      <vt:lpstr>14.2 텐서플로의 계산 그래프:텐서플로 v2로 이전</vt:lpstr>
      <vt:lpstr>14.2 텐서플로의 계산 그래프:텐서플로 v2로 이전</vt:lpstr>
      <vt:lpstr>14.2 텐서플로의 계산 그래프:텐서플로 v2로 이전</vt:lpstr>
      <vt:lpstr>14.2 텐서플로의 계산 그래프:텐서플로 v2로 이전</vt:lpstr>
      <vt:lpstr>14.2 텐서플로의 계산 그래프:텐서플로 v2로 이전</vt:lpstr>
      <vt:lpstr>14.2 텐서플로의 계산 그래프:텐서플로 v2로 이전</vt:lpstr>
      <vt:lpstr>14.3 모델 파라미터를 저장하고 업데이트하기 위한 텐서플로 변수 객체</vt:lpstr>
      <vt:lpstr>14.3 모델 파라미터를 저장하고 업데이트하기 위한 텐서플로 변수 객체</vt:lpstr>
      <vt:lpstr>14.3 모델 파라미터를 저장하고 업데이트하기 위한 텐서플로 변수 객체</vt:lpstr>
      <vt:lpstr>14.3 모델 파라미터를 저장하고 업데이트하기 위한 텐서플로 변수 객체</vt:lpstr>
      <vt:lpstr>14.3 모델 파라미터를 저장하고 업데이트하기 위한 텐서플로 변수 객체</vt:lpstr>
      <vt:lpstr>14.3 모델 파라미터를 저장하고 업데이트하기 위한 텐서플로 변수 객체</vt:lpstr>
      <vt:lpstr>14.3 모델 파라미터를 저장하고 업데이트하기 위한 텐서플로 변수 객체</vt:lpstr>
      <vt:lpstr>14.3 모델 파라미터를 저장하고 업데이트하기 위한 텐서플로 변수 객체</vt:lpstr>
      <vt:lpstr>14.3 모델 파라미터를 저장하고 업데이트하기 위한 텐서플로 변수 객체</vt:lpstr>
      <vt:lpstr>14.3 모델 파라미터를 저장하고 업데이트하기 위한 텐서플로 변수 객체</vt:lpstr>
      <vt:lpstr>14.3 모델 파라미터를 저장하고 업데이트하기 위한 텐서플로 변수 객체</vt:lpstr>
      <vt:lpstr>14.3 모델 파라미터를 저장하고 업데이트하기 위한 텐서플로 변수 객체</vt:lpstr>
      <vt:lpstr>14.3 모델 파라미터를 저장하고 업데이트하기 위한 텐서플로 변수 객체</vt:lpstr>
      <vt:lpstr>14.4 자동 미분과 GradientTape로 그레이디언트 계산</vt:lpstr>
      <vt:lpstr>14.4 자동 미분과 GradientTape로 그레이디언트 계산</vt:lpstr>
      <vt:lpstr>14.4 자동 미분과 GradientTape로 그레이디언트 계산</vt:lpstr>
      <vt:lpstr>14.4 자동 미분과 GradientTape로 그레이디언트 계산</vt:lpstr>
      <vt:lpstr>14.4 자동 미분과 GradientTape로 그레이디언트 계산</vt:lpstr>
      <vt:lpstr>14.4 자동 미분과 GradientTape로 그레이디언트 계산</vt:lpstr>
      <vt:lpstr>14.4 자동 미분과 GradientTape로 그레이디언트 계산</vt:lpstr>
      <vt:lpstr>14.4 자동 미분과 GradientTape로 그레이디언트 계산</vt:lpstr>
      <vt:lpstr>14.4 자동 미분과 GradientTape로 그레이디언트 계산</vt:lpstr>
      <vt:lpstr>14.4 자동 미분과 GradientTape로 그레이디언트 계산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14.5 케라스 API를 사용하여 일반적인 구조 구현하기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14.6 텐서플로 추정기</vt:lpstr>
      <vt:lpstr>14.7 요약</vt:lpstr>
      <vt:lpstr>14.7 요약</vt:lpstr>
      <vt:lpstr>14.7 요약</vt:lpstr>
      <vt:lpstr>14.7 요약</vt:lpstr>
    </vt:vector>
  </TitlesOfParts>
  <Company>The National Academies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admin</cp:lastModifiedBy>
  <cp:revision>1198</cp:revision>
  <cp:lastPrinted>2016-08-10T06:58:55Z</cp:lastPrinted>
  <dcterms:created xsi:type="dcterms:W3CDTF">2013-04-05T19:58:06Z</dcterms:created>
  <dcterms:modified xsi:type="dcterms:W3CDTF">2021-04-28T09:31:28Z</dcterms:modified>
</cp:coreProperties>
</file>